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57" r:id="rId3"/>
    <p:sldId id="259" r:id="rId4"/>
    <p:sldId id="256" r:id="rId5"/>
    <p:sldId id="266" r:id="rId6"/>
    <p:sldId id="260" r:id="rId7"/>
    <p:sldId id="261" r:id="rId8"/>
    <p:sldId id="267" r:id="rId9"/>
    <p:sldId id="268" r:id="rId10"/>
    <p:sldId id="263" r:id="rId11"/>
    <p:sldId id="271" r:id="rId12"/>
    <p:sldId id="272" r:id="rId13"/>
    <p:sldId id="275" r:id="rId14"/>
    <p:sldId id="306" r:id="rId15"/>
    <p:sldId id="307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08" r:id="rId30"/>
    <p:sldId id="289" r:id="rId31"/>
    <p:sldId id="290" r:id="rId32"/>
    <p:sldId id="291" r:id="rId33"/>
    <p:sldId id="292" r:id="rId34"/>
    <p:sldId id="293" r:id="rId35"/>
    <p:sldId id="294" r:id="rId36"/>
    <p:sldId id="303" r:id="rId37"/>
    <p:sldId id="305" r:id="rId38"/>
    <p:sldId id="296" r:id="rId39"/>
    <p:sldId id="312" r:id="rId40"/>
    <p:sldId id="297" r:id="rId41"/>
    <p:sldId id="300" r:id="rId42"/>
    <p:sldId id="301" r:id="rId43"/>
    <p:sldId id="302" r:id="rId44"/>
    <p:sldId id="309" r:id="rId45"/>
    <p:sldId id="299" r:id="rId46"/>
    <p:sldId id="310" r:id="rId47"/>
    <p:sldId id="311" r:id="rId48"/>
    <p:sldId id="29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FF9900"/>
    <a:srgbClr val="CC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950" autoAdjust="0"/>
  </p:normalViewPr>
  <p:slideViewPr>
    <p:cSldViewPr>
      <p:cViewPr varScale="1">
        <p:scale>
          <a:sx n="84" d="100"/>
          <a:sy n="84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5E9B-6D6B-4FA3-8DC7-79465EB6693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CAC5-0421-4EF0-85E9-710686AD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CAC5-0421-4EF0-85E9-710686AD22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CAC5-0421-4EF0-85E9-710686AD220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09EE-3662-4B40-ABD1-D8F5A8BBEE0F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152C-EED2-4B5E-A702-EA1353C78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lenka-gdou5.ru/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bardis@mail.r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pec.edu@spbappo.com" TargetMode="Externa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Елена\Desktop\Картинки ИКТ\0_7c897_daffdf0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098032" cy="298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476672"/>
            <a:ext cx="61926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Человек на свет родился,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Чуть подрос, и в тот же миг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 компьютера серьёзный </a:t>
            </a:r>
          </a:p>
          <a:p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появился ученик.</a:t>
            </a:r>
          </a:p>
          <a:p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Прочь игрушки, погремушки,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Даже сладкие ватрушки.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Здравствуй, друг мой </a:t>
            </a:r>
            <a:r>
              <a:rPr lang="en-US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От меня тебе привет!</a:t>
            </a:r>
          </a:p>
          <a:p>
            <a:endParaRPr lang="ru-RU" sz="28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Я пришёл к тебе учиться,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Каждой  ночью </a:t>
            </a:r>
            <a:r>
              <a:rPr lang="en-US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Skype 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мне снится.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Буду сайты создавать,</a:t>
            </a:r>
            <a:endParaRPr lang="en-US" sz="28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С мамой некогда играть!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Картинки ИКТ\sk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4136" cy="122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1268760"/>
            <a:ext cx="4733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Взаимосвязи  Проекта  «Электронная  школа».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628800"/>
            <a:ext cx="36724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 развития  школы </a:t>
            </a:r>
          </a:p>
          <a:p>
            <a:pPr>
              <a:tabLst>
                <a:tab pos="179388" algn="l"/>
              </a:tabLst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(связана  со  всеми  3-мя  целевыми программами)</a:t>
            </a:r>
          </a:p>
          <a:p>
            <a:pPr marL="342900" indent="-342900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«Качество  образования».</a:t>
            </a:r>
          </a:p>
          <a:p>
            <a:pPr marL="342900" indent="-342900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«Новая  модель  образовательного </a:t>
            </a:r>
          </a:p>
          <a:p>
            <a:pPr marL="342900" indent="-342900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пространства».</a:t>
            </a:r>
          </a:p>
          <a:p>
            <a:pPr marL="342900" indent="-342900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«Переход на ФГОС нового поколения».</a:t>
            </a:r>
          </a:p>
          <a:p>
            <a:pPr marL="342900" indent="-342900"/>
            <a:endParaRPr lang="ru-RU" sz="1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1916832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 программа  школы</a:t>
            </a:r>
          </a:p>
          <a:p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Предмет «Информатика»  (1-11 классы).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Информационное  сопровождение  других  предметных областей  (английский язык - лингафонный кабинет).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Проектная деятельность обучающихся, в т.ч., начальной школы, в системе дополнительного образования (песочная анимация). 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Внедрение  информационных  технологий  в  учебный процесс  (презентации,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-олимпиады, конкурсы, конференции, дистанционное обучение, создание электронных 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мониторинг качества образования на основе ИКТ,  электронный журнал).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 Использование особых технологий при обучении детей с ограниченными возможностями (реализация инклюзивного образования, использование на уроках компьютера каждым ребёнком, виртуальная спортивная игровая,  система проектов с ИКТ «Окно в  большой   мир» - электронный  путеводитель,  дистанционное  обучение).</a:t>
            </a:r>
            <a:endParaRPr lang="ru-RU" sz="1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3429000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«Инновационная  программа  информатизации  школы» 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Стартовая  площадка:  условия  и  ресурсы.</a:t>
            </a:r>
          </a:p>
          <a:p>
            <a:pPr algn="just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Безопасность  и  здоровье.</a:t>
            </a:r>
          </a:p>
          <a:p>
            <a:pPr marL="0" lvl="1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Возможности   использования  информационной  среды  в  образовательных  стандартах.</a:t>
            </a:r>
          </a:p>
          <a:p>
            <a:pPr marL="0" lvl="1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Информационная  культура  образовательного  процесса.</a:t>
            </a:r>
          </a:p>
          <a:p>
            <a:pPr marL="0" lvl="1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 Открытая  школа  для  родителей.</a:t>
            </a:r>
          </a:p>
          <a:p>
            <a:pPr marL="0" lvl="1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 Особый  ребёнок  в  информационном  пространстве  школы.</a:t>
            </a:r>
          </a:p>
          <a:p>
            <a:pPr marL="0" lvl="1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7. Мониторинговые  исследования.</a:t>
            </a:r>
          </a:p>
          <a:p>
            <a:pPr marL="0" lvl="1"/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648" y="0"/>
            <a:ext cx="7379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Готовность  школы  к  реализации  Проекта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628800"/>
            <a:ext cx="3384376" cy="1656184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844824"/>
            <a:ext cx="4896544" cy="4608512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31640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Деятельность ОУ  полностью соответствует цели Проекта: создание  в  школе</a:t>
            </a:r>
          </a:p>
          <a:p>
            <a:pPr algn="just"/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современной образовательной среды в соответствии с ФГОС (с учётом    внедрения  модели  инклюзивного  образования).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429000"/>
            <a:ext cx="3384376" cy="324036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9" grpId="0"/>
      <p:bldP spid="22" grpId="0"/>
      <p:bldP spid="23" grpId="0" animBg="1"/>
      <p:bldP spid="25" grpId="0" animBg="1"/>
      <p:bldP spid="32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Школа  имеет  необходимые  для  реализации  Проекта  структурные  подразделения.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369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ШИС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Техник          Лаборант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836712"/>
            <a:ext cx="2956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сопровождение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330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Сопровождение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3933056"/>
            <a:ext cx="44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Районная  экспериментальная  площадка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Городская  экспериментальная  площадка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:\Информатизация школы\IMG_94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:\Информатизация школы\IMG_94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33123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G:\инкл.2011\DSC03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G:\инкл.2011\DSC03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412776"/>
            <a:ext cx="328836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G:\инкл.2011\DSC037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199" y="4725144"/>
            <a:ext cx="268829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Users\Елена\Desktop\Картинки ИКТ\k4b19f1y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51023">
            <a:off x="3271822" y="2073391"/>
            <a:ext cx="2508024" cy="1822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Елена\Desktop\Картинки ИКТ\p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0688"/>
            <a:ext cx="561662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188640"/>
            <a:ext cx="266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Научная   поддержка.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35699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СПбГУ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50100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СПбАППО</a:t>
            </a:r>
            <a:endParaRPr lang="ru-RU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(кафедра  специальной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(коррекционной) подготовки)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Институт  специальной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педагогики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им.Р.Валленберга</a:t>
            </a:r>
            <a:endParaRPr lang="ru-RU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40568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РГПУ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им.А.И.Герцена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(факультет  коррекционной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педагогики)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СПбФК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им.П.Ф.Лесгафта</a:t>
            </a:r>
            <a:endParaRPr lang="ru-RU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(факультет  адаптивной  физкультуры)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805264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СПбГУ  ИТМО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ИМЦ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Невского  района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Санкт-Петербурга</a:t>
            </a:r>
          </a:p>
        </p:txBody>
      </p:sp>
      <p:pic>
        <p:nvPicPr>
          <p:cNvPr id="13" name="Picture 5" descr="C:\Users\Елена\Desktop\Жебровская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1652">
            <a:off x="2982591" y="2482067"/>
            <a:ext cx="1129106" cy="122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Елена\Desktop\Картинки ИКТ\2011-05-03_00-56-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3339">
            <a:off x="2556082" y="1082326"/>
            <a:ext cx="1284649" cy="1621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Users\Елена\Desktop\Картинки ИКТ\rector_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7677">
            <a:off x="3936013" y="623808"/>
            <a:ext cx="1315559" cy="1453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C:\Users\Елена\Desktop\Картинки ИКТ\m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5703">
            <a:off x="5126444" y="1002225"/>
            <a:ext cx="1314559" cy="1653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C:\Users\Елена\Desktop\Картинки ИКТ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25283">
            <a:off x="5235237" y="2412344"/>
            <a:ext cx="936104" cy="122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Иришка\Рабочий стол\NesterenkovaOS_s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1916832"/>
            <a:ext cx="1116623" cy="161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9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9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993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.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Оценка  существующей  образовательной  среды, обеспечивающей  реализацию  Проекта.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F:\ПАНДУСЫ\PICT0006.JPG"/>
          <p:cNvPicPr>
            <a:picLocks noChangeAspect="1" noChangeArrowheads="1"/>
          </p:cNvPicPr>
          <p:nvPr/>
        </p:nvPicPr>
        <p:blipFill>
          <a:blip r:embed="rId3" cstate="print"/>
          <a:srcRect l="12028"/>
          <a:stretch>
            <a:fillRect/>
          </a:stretch>
        </p:blipFill>
        <p:spPr bwMode="auto">
          <a:xfrm>
            <a:off x="899592" y="1340768"/>
            <a:ext cx="7632848" cy="5114295"/>
          </a:xfrm>
          <a:prstGeom prst="rect">
            <a:avLst/>
          </a:prstGeom>
          <a:ln w="50800">
            <a:solidFill>
              <a:srgbClr val="FF99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764704"/>
            <a:ext cx="616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ГБОУ  СОШ № 593.  Построена в 1972 году.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F:\Конкурс 10 февраля 2012!\IMG_8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537659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6" name="Picture 2" descr="F:\Конкурс 10 февраля 2012!\IMG_8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96855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F:\Конкурс 10 февраля 2012!\IMG_8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F:\Конкурс 10 февраля 2012!\IMG_8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60648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F:\Конкурс 10 февраля 2012!\IMG_8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27093">
            <a:off x="551526" y="4377079"/>
            <a:ext cx="1904231" cy="19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Интерьеры 2012\IMG_8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788966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3711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4652">
            <a:off x="4164995" y="4023924"/>
            <a:ext cx="535475" cy="6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861048"/>
            <a:ext cx="1512168" cy="17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интерьеры\1 ЭТАЖ\IMG_4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882781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1013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Интерьеры 2012\IMG_8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9694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интерьеры\1 ЭТАЖ\DSC07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Картинки ИКТ\89139d8fae7c1ebe560312841566f7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6061"/>
            <a:ext cx="1368152" cy="23574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8013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Мечты о будущем. Школа - 2020.</a:t>
            </a:r>
            <a:endParaRPr lang="ru-RU" sz="4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869160"/>
            <a:ext cx="48061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 за  чудо  на  пороге…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 иду, а  вдоль  дороги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 ли  сказка, то  ли  рай!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школа! Нас  встречай! </a:t>
            </a:r>
          </a:p>
          <a:p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:\интерьеры\2 ЭТАЖ\IMG_4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197267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720080" cy="12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78842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791197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92896"/>
            <a:ext cx="6000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49289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:\интерьеры\2 ЭТАЖ\DSC05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848872" cy="5805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:\интерьеры\2 ЭТАЖ\DSC05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40351" cy="58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:\интерьеры\2 ЭТАЖ\DSC05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713349" cy="578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интерьеры\Интерьеры 2012\IMG_8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388424" cy="559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интерьеры\Интерьеры 2012\IMG_8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280920" cy="542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интерьеры\интерьеры 2011\IMG_4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26328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интерьеры\интерьеры 2011\IMG_4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370835" cy="523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G:\интерьеры\4 ЭТАЖ\IMG_4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53398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2088232" cy="26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3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3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3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Конкурс 10 февраля 2012!\IMG_8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720080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5" name="Picture 3" descr="F:\Конкурс 10 февраля 2012!\IMG_8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6"/>
            <a:ext cx="720080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7" name="Picture 5" descr="F:\Конкурс 10 февраля 2012!\IMG_8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764704"/>
            <a:ext cx="7759617" cy="5112568"/>
          </a:xfrm>
          <a:prstGeom prst="rect">
            <a:avLst/>
          </a:prstGeom>
          <a:noFill/>
        </p:spPr>
      </p:pic>
      <p:pic>
        <p:nvPicPr>
          <p:cNvPr id="64516" name="Picture 4" descr="F:\Конкурс 10 февраля 2012!\IMG_8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4664"/>
            <a:ext cx="8136904" cy="594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8" name="Picture 6" descr="F:\Конкурс 10 февраля 2012!\IMG_8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35292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Картинки ИКТ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1786058" cy="237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1556792"/>
            <a:ext cx="6231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Наш директор где-то строгий,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Supervis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подобный.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Светлых замыслов он полон и крутой 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upgrade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замыслил,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 которого, конечно, сеть работать будет лучше.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зато узнает каждый, что директор самый важный.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4" name="Picture 4" descr="C:\Users\Елена\Desktop\Картинки ИКТ\Photoxpress_880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780928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91880" y="2996952"/>
            <a:ext cx="3362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Учитель  мил, всегда любезен.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 для него полезен.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 на уроках – модератор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знаний детских оператор!</a:t>
            </a:r>
          </a:p>
          <a:p>
            <a:endParaRPr lang="ru-RU" dirty="0"/>
          </a:p>
        </p:txBody>
      </p:sp>
      <p:pic>
        <p:nvPicPr>
          <p:cNvPr id="5125" name="Picture 5" descr="C:\Users\Елена\Desktop\Картинки ИКТ\girl_book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93096"/>
            <a:ext cx="1584176" cy="212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43808" y="4221088"/>
            <a:ext cx="4014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Наш ученик – весёлый смайлик,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кармане </a:t>
            </a:r>
            <a:r>
              <a:rPr lang="ru-RU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флешка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полный </a:t>
            </a:r>
            <a:r>
              <a:rPr lang="ru-RU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файлик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Учебник дома, здесь планшет,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Тетрадок тоже в сумке нет.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 много знает, но мечтает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тех далёких временах,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Где при свечах в ночной тиши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Стихи  писали от  души.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Елена\Desktop\Картинки ИКТ\t173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941168"/>
            <a:ext cx="1113656" cy="1113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155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155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155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:\интерьеры\интерьеры 2011\IMG_4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208913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Информатизация школы\IMG_9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662473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5589240"/>
            <a:ext cx="4525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Лингафонный  кабинет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:\интерьеры\2 ЭТАЖ\IMG_4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68673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1720" y="5805264"/>
            <a:ext cx="5062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Компьютерный  класс № 1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5597">
            <a:off x="831530" y="3121728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Информатизация школы\IMG_9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691276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79712" y="5661248"/>
            <a:ext cx="5174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Компьютерный  класс № 2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Информатизация школы\IMG_93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6624736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2729" y="5517232"/>
            <a:ext cx="8621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-кафе  для  обучающихся  и  учителей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Информатизация школы\IMG_9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Информатизация школы\IMG_9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0"/>
            <a:ext cx="6177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«Центр - школьная  </a:t>
            </a:r>
            <a:r>
              <a:rPr lang="ru-RU" sz="32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564904"/>
            <a:ext cx="597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 программного  обеспечения  </a:t>
            </a:r>
            <a:r>
              <a:rPr lang="ru-RU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01008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Начальная  школа 	</a:t>
            </a:r>
            <a:r>
              <a:rPr lang="ru-RU" sz="12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 213 </a:t>
            </a:r>
            <a:r>
              <a:rPr lang="ru-RU" sz="12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Инклюзия 		-  </a:t>
            </a:r>
            <a:r>
              <a:rPr lang="ru-RU" sz="12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ru-RU" sz="12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Информатика		-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118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Английский язык	-  </a:t>
            </a:r>
            <a:r>
              <a:rPr lang="ru-RU" sz="12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197 </a:t>
            </a:r>
            <a:r>
              <a:rPr lang="ru-RU" sz="12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Библиотека		-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494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Математика	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Физика	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Химия	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Биология	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География	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ИЗО	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ОБЖ	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Русский язык и литература	-  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История, обществознание, </a:t>
            </a:r>
          </a:p>
          <a:p>
            <a:r>
              <a:rPr lang="ru-RU" sz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правоведение 	-  </a:t>
            </a:r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227 </a:t>
            </a:r>
            <a:r>
              <a:rPr lang="ru-RU" sz="1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068960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Основное  образование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068960"/>
            <a:ext cx="270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Воспитательная  работа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3645024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276 </a:t>
            </a:r>
            <a:r>
              <a:rPr lang="ru-RU" sz="1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3068960"/>
            <a:ext cx="33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3573016"/>
            <a:ext cx="2777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(начальная  школа)	  -    </a:t>
            </a:r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ru-RU" sz="1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Моделирование	  -    </a:t>
            </a:r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1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Танцевальное искусство -  </a:t>
            </a:r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ru-RU" sz="1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endParaRPr lang="ru-RU" sz="1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5373216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422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Информатизация школы\IMG_94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2160240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Информатизация школы\IMG_92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0"/>
            <a:ext cx="2160240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УВР\Рабочий стол\Новая папка (4)\Уроки\IMG_37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0"/>
            <a:ext cx="2016224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31640" y="1196752"/>
            <a:ext cx="6773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 культура  образовательного  процесса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44644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учителей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обучающихся.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Взаимодействие всех участников ОП  (дистанционное обучение, сеть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-олимпиады,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семинары, конференции).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Внедрение  проекта  работы  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медиацентра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школы.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Профильное  образование (ИТМО).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видеоконференции.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Подписка  на  печатные  издания.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Расширение  сетевого  взаимодействия.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Активное участие в сетевом пространстве: </a:t>
            </a:r>
            <a:r>
              <a:rPr lang="en-US" sz="1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://2</a:t>
            </a:r>
            <a:r>
              <a:rPr lang="en-US" sz="1400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berega</a:t>
            </a:r>
            <a:r>
              <a:rPr lang="ru-RU" sz="1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spb</a:t>
            </a:r>
            <a:r>
              <a:rPr lang="ru-RU" sz="1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:// 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nspotal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СМИ «Пионер», 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fcior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fobr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intergu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pedsovet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nevaronospb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informika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интегрированных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уроков , факультативных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занятий, кружковой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c 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использованием  сети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Коллекция  ЦОР.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Фотостудия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видеостудия, типография, радиоузел.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Тестирование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обучающихся.  </a:t>
            </a:r>
          </a:p>
          <a:p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060848"/>
            <a:ext cx="4427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Управление ОУ</a:t>
            </a:r>
          </a:p>
          <a:p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Сайт  и  электронная  почта.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баз данных (педагогические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кадры, 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всеобуч).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Мониторинги  разного  уровня.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данных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ОУ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опыта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ИКТ.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банка данных достижений учителей (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База данных «Параграф», «Метро», «Питание».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«Электронный  журнал».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Построение  единого  информационного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пространства  ОУ,  используя АРМ «1С: 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ХроноГраф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Школа» (вся база данных об ОУ, в т.ч., списки учителей, обучающихся, сотрудников, платные услуги, 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учебный план, нагрузки, электронное расписание).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 с Госзаказом.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0080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 хорошо  развитой  информационной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среды (общешкольная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локальная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сеть,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Internet)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Информатизация школы\IMG_9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88032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850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Особый  ребёнок  в  информационном  пространстве  школы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20688"/>
            <a:ext cx="8424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Подписание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/с №5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Невского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en-US" sz="1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1-е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ограниченными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здоровья.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преподавателей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ОВЗ.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особого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режима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ОВЗ.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ОВЗ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активную работу в информационном пространстве (сайт, порталы, дистанционное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обучение).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База данных по социально-психологическому сопровождению инклюзивных классов на основе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мониторинговых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исследований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служб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сопровождения.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База данных о позитивных изменениях обучающихся инклюзивных классов с сохранением полной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конфиденциальности.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виртуальной спортивной игровой для детей с ОВЗ.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виртуальных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экскурсий.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оборудования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сопутствующих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терапий.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специального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спортивного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оборудования.</a:t>
            </a:r>
          </a:p>
          <a:p>
            <a:pPr algn="just"/>
            <a:endParaRPr lang="ru-RU" sz="1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МЕЧТЫ, которые скоро станут реальностью: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Школьный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лифт.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Мобильный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компьютерный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класс.</a:t>
            </a:r>
            <a:endParaRPr lang="ru-RU" sz="1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4365104"/>
            <a:ext cx="145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Дистанционное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УВР\Рабочий стол\Фотографии школы\ИКТ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21602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6237312"/>
            <a:ext cx="1868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Песочная  анимация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nclusive_055.jpg"/>
          <p:cNvPicPr>
            <a:picLocks noChangeAspect="1"/>
          </p:cNvPicPr>
          <p:nvPr/>
        </p:nvPicPr>
        <p:blipFill>
          <a:blip r:embed="rId5" cstate="print"/>
          <a:srcRect l="4631" t="2933" r="3290" b="10589"/>
          <a:stretch>
            <a:fillRect/>
          </a:stretch>
        </p:blipFill>
        <p:spPr>
          <a:xfrm>
            <a:off x="2699792" y="5157191"/>
            <a:ext cx="1944216" cy="155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IMG_4854"/>
          <p:cNvPicPr>
            <a:picLocks noChangeAspect="1" noChangeArrowheads="1"/>
          </p:cNvPicPr>
          <p:nvPr/>
        </p:nvPicPr>
        <p:blipFill>
          <a:blip r:embed="rId6" cstate="print"/>
          <a:srcRect t="14189" r="12154" b="4865"/>
          <a:stretch>
            <a:fillRect/>
          </a:stretch>
        </p:blipFill>
        <p:spPr bwMode="auto">
          <a:xfrm>
            <a:off x="4860032" y="4653136"/>
            <a:ext cx="2088084" cy="188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013176"/>
            <a:ext cx="1224136" cy="169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71800" y="6309320"/>
            <a:ext cx="1783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ИКТ в образовании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128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Ресурсное  обеспечение  реализации  Проекта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54085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20688"/>
            <a:ext cx="86054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педагогического  коллектива  достаточна  для  реализации  Проекта.</a:t>
            </a:r>
          </a:p>
          <a:p>
            <a:endParaRPr lang="ru-RU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Учителя  начальной  школы   прошли  обучение  в  соответствии  с  новыми  ФГОС  и  информатизацией  образовательного  процесса  -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Администрация, специалисты, учителя   средней  школы  закончили  курсы  по  информатизации образовательного  процесса  при  ИМЦ  -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60%.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Подготовка  на  курсах  по  обеспечению  дистанционного  обучения  -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Тьюторство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Специальная  подготовка  служб  сопровождения  в  инклюзивных  классах  по  ИКТ.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Дистанционная  подготовка  административно-педагогического  состава  для  работы  в  инклюзивных классах  -</a:t>
            </a:r>
            <a:r>
              <a:rPr lang="ru-RU" sz="1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212976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en-US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обсуждён </a:t>
            </a:r>
            <a:r>
              <a:rPr lang="en-US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одобрен </a:t>
            </a:r>
            <a:r>
              <a:rPr lang="en-US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Педагогическом  совете  школы, Родительском  комитете,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Ученическом  совете  школы,  Совете  отцов.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717032"/>
            <a:ext cx="632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  <a:r>
              <a:rPr lang="en-US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школы, предполагающая  реализацию  Проекта:</a:t>
            </a:r>
          </a:p>
        </p:txBody>
      </p:sp>
      <p:pic>
        <p:nvPicPr>
          <p:cNvPr id="51201" name="Picture 1" descr="C:\Users\Елена\Desktop\Картинки ИКТ\ludia-2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1473756" cy="12932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5656" y="4005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Сервер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Компьютерные классы - 2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Оборудованные рабочие места для учителей - 14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Рабочие места администрации - 8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Специалисты - 2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Бухгалтерия - 3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Библиотека - 3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Сканеры - 30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Принтеры - 30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48691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Наушники - 20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Микрофоны - 6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Синтезатор - 1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Радиоузел  - 1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Бегущая строка - 2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Медиавизоры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- 6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Электронное музыкальное оборудование - комплект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Множительно-копировальная техника - 15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8676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Финансовая  поддержка  Проекта «Электронная  школа» выполняется за  счёт: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районного  бюджета;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-целевых  депутатских  программ;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-внебюджетных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средств, получаемых 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счёт 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сопутствующих  услуг.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88640"/>
            <a:ext cx="7685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 общеобразовательное  учреждение</a:t>
            </a:r>
          </a:p>
          <a:p>
            <a:pPr algn="ctr"/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редняя  общеобразовательная  школа  № 593 </a:t>
            </a:r>
          </a:p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 углублённым  изучением  английского  языка</a:t>
            </a:r>
          </a:p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Невского  района  Санкт-Петербурга</a:t>
            </a:r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Елена\Desktop\4f0c983e60b9662e3463e7c7bd92716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1871457" cy="31580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1772816"/>
            <a:ext cx="78123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ПЕРСПЕКТИВНЫЙ  ПРОЕКТ  РАЗВИТИЯ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 СРЕДЫ  ШКОЛЫ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условиях адресной программы по оснащению кабинетов начальной школы общеобразовательных учреждений за счёт средств федерального бюджета</a:t>
            </a:r>
          </a:p>
          <a:p>
            <a:pPr algn="just"/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«Электронная  школа»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5068" y="4457343"/>
            <a:ext cx="7948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«Петербургская  школа – </a:t>
            </a:r>
          </a:p>
          <a:p>
            <a:pPr algn="ctr"/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ризнанный   лидер  российского  образования, </a:t>
            </a:r>
          </a:p>
          <a:p>
            <a:pPr algn="ctr"/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оссийская  лаборатория  инноваций»</a:t>
            </a:r>
          </a:p>
          <a:p>
            <a:pPr algn="ctr"/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(Стратегия  развития  системы  образования </a:t>
            </a:r>
          </a:p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Санкт-Петербурга  2011-2020гг. «Петербургская  школа - 2020»)</a:t>
            </a:r>
          </a:p>
          <a:p>
            <a:pPr algn="ctr"/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2012г.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566" y="188640"/>
            <a:ext cx="893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Система внешних связей школы соответствует цели реализации Проекта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Елена\Desktop\Картинки ИКТ\0_2719d_fd5f924e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1728192" cy="18722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620688"/>
            <a:ext cx="1397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Партнёры</a:t>
            </a:r>
            <a:endParaRPr lang="ru-RU" sz="2000" b="1" i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620688"/>
            <a:ext cx="2826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Виды  взаимодействия</a:t>
            </a:r>
            <a:endParaRPr lang="ru-RU" sz="2000" b="1" i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Административные: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Комиссия по социальным вопросам 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ЗАКСа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СПб.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Администрация Невского района СПб.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Отдел образования Невского района СПб.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196752"/>
            <a:ext cx="371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Разработка  нормативной  документации.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Решение  социальных  и  кадровых  вопросов.</a:t>
            </a:r>
            <a:endParaRPr lang="ru-RU" sz="1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060848"/>
            <a:ext cx="36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Научное и научно-методическое: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СПбАППО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кафедра </a:t>
            </a:r>
            <a:r>
              <a:rPr lang="en-US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специальной (коррекционной)  педагогики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-Институт  специальной  педагогики 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им. Р. 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Валленберга</a:t>
            </a:r>
            <a:endParaRPr lang="ru-RU" sz="1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-РГПУ им А. И. Герцена,  факультет коррекционной  педагогики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СПбГУФК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им. П.Ф. Лесгафта (факультет адаптивной  физкультуры)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-СПбГУ  ИТМО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-ИМЦ  Невского  района  Санкт-Петербурга</a:t>
            </a:r>
            <a:endParaRPr lang="ru-RU" sz="1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220072" y="2060848"/>
            <a:ext cx="374441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Научное руководство и сопровождение, кадровое обеспечение, помощь в разработке содержания психолого-педагогического сопровождения  исследования.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Информационное обеспечение: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-сайт образовательного пространства района http://nevarono.spb.ru/;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-социально-информационный портал района «Два берега» http://2berega.spb.ru/;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-электронные и печатные  СМИ района («Пионер» http://smi-pioner.nevarono.spb.ru/).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14282" y="4500570"/>
            <a:ext cx="403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-ГДОУ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-ОУ «Озерки» № 584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-Учебные центры: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Intellect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Эстония,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Хельсинки, Майями (США)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4725144"/>
            <a:ext cx="4320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Взаимодействие, обмен  опытом, </a:t>
            </a:r>
            <a:r>
              <a:rPr lang="ru-RU" sz="1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взаимообучение</a:t>
            </a:r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 реализация преемственности.</a:t>
            </a:r>
            <a:endParaRPr lang="ru-RU" sz="1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79512" y="5661248"/>
            <a:ext cx="489654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общественными организациями: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-Общественное движение «За образование для всех»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-Региональная общественная организация «Перспектива»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-Центр инклюзивного образования Великобритании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5517232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Информационное обеспечение, поддержка семей с детьми с ограниченными возможностями здоровья, обмен опытом, участие в международных программах  и  грантах.</a:t>
            </a:r>
            <a:endParaRPr lang="ru-RU" sz="1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  <p:bldP spid="50179" grpId="0"/>
      <p:bldP spid="50180" grpId="0"/>
      <p:bldP spid="16" grpId="0"/>
      <p:bldP spid="50181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9137" y="0"/>
            <a:ext cx="562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Система  критериев  и  показателей </a:t>
            </a:r>
          </a:p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эффективности  реализации  Проекта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90872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908720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3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Соответствие  стратегии государственной  политики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 области  образования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4149080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 rot="16200000">
            <a:off x="-252536" y="1772816"/>
            <a:ext cx="5328592" cy="4464496"/>
          </a:xfrm>
          <a:prstGeom prst="horizontalScroll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оризонтальный свиток 21"/>
          <p:cNvSpPr/>
          <p:nvPr/>
        </p:nvSpPr>
        <p:spPr>
          <a:xfrm rot="16200000">
            <a:off x="3959932" y="1592796"/>
            <a:ext cx="5328592" cy="4824536"/>
          </a:xfrm>
          <a:prstGeom prst="horizontalScroll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932040" y="1624445"/>
            <a:ext cx="34563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 соответствия  основным нормативным документам, определяющим особенности  информатизации образования, особенности  перехода  на новые  ФГОС,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информационное сопровождение  инклюзивного образования.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788024" y="3284984"/>
            <a:ext cx="36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Качественные  и  количественные изменения  в  реализации  ФГОС  в  школе,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реализации  программы  информатизации.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Мониторинговые  исследования, подтверждающие  эффективность результатов  реализации 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 развития  кадрового потенциала.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Отзывы  о результатах реализации Проекта.</a:t>
            </a:r>
            <a:endParaRPr lang="ru-RU" sz="1400" dirty="0" smtClean="0">
              <a:solidFill>
                <a:srgbClr val="8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 удовлетворённости  качеством образовательных  услуг  у  обучающихся начальной  школы, родителей, педагогов.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21" grpId="0" animBg="1"/>
      <p:bldP spid="22" grpId="0" animBg="1"/>
      <p:bldP spid="60423" grpId="0"/>
      <p:bldP spid="604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 rot="16200000">
            <a:off x="-720588" y="1304764"/>
            <a:ext cx="6264696" cy="4464496"/>
          </a:xfrm>
          <a:prstGeom prst="horizontalScroll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 rot="16200000">
            <a:off x="3455876" y="1160748"/>
            <a:ext cx="6192688" cy="4680520"/>
          </a:xfrm>
          <a:prstGeom prst="horizontalScroll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1277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Ресурсное  обеспечение реализации  Проекта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3711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инновационной деятельности и инновационной  культуры для  реализации  Проекта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860032" y="487705"/>
            <a:ext cx="35283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ресурсного обеспечения  для  реализации 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Готовность  кадрового  потенциала  для реализации 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механизмов взаимодействия  с  сетевыми  партнёрами.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ресурсной  базы  для обеспечения  информационных  потоков  и информационного  сопровождения.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 целей,  задач 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информационного пространства  для  реализации 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 разнообразия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ИКТ-форм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для всех  участников   Программы.</a:t>
            </a:r>
            <a:endParaRPr lang="ru-RU" sz="1400" dirty="0" smtClean="0">
              <a:solidFill>
                <a:srgbClr val="8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электронного документооборота, подтверждающего деятельность  ОУ  по  развитию информационной  среды.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581128"/>
            <a:ext cx="3384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Диагностические показатели инновационной культуры и инновационной  деятельности  школы  в плане информатизации инклюзивного образования.</a:t>
            </a:r>
            <a:endParaRPr lang="ru-RU" sz="1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30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Модель  мониторинга  реализации  Проекта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908720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МЕХАНИЗМЫ</a:t>
            </a:r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4127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 работы  МО  начальных классов, Совета по информатизации школы, Педагогического совета, Родительского совета, Совета отцов.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63691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 документов, баз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данных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стратегическому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управлению.       Осуществление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исполнением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администрацией школы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пределах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полномочий.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3012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школы несёт ответственность за ход и конечный результат реализации Проекта, рациональное использование выделенных на его выполнение финансовых средств. Определяет методы  и  формы  управления  реализацией  Проекта  в  целом.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15816" y="332656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0"/>
            <a:ext cx="8034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Модель  мониторинга  реализации  Проекта  «Электронная  школа»</a:t>
            </a:r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5" y="1052737"/>
          <a:ext cx="5976665" cy="1512167"/>
        </p:xfrm>
        <a:graphic>
          <a:graphicData uri="http://schemas.openxmlformats.org/drawingml/2006/table">
            <a:tbl>
              <a:tblPr/>
              <a:tblGrid>
                <a:gridCol w="1440065"/>
                <a:gridCol w="2577691"/>
                <a:gridCol w="1958909"/>
              </a:tblGrid>
              <a:tr h="1512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Нормативная база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Локальные акты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Стратегическое развитие: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ОЭР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Годовой 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научно-педагогического менеджмента и контроля в ОУ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управления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Государственно-общественное управление (Педагогический Совет, Родительский комитет, Попечительский Совет, Совет отцов)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Внешняя экспертная оценка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3717032"/>
            <a:ext cx="147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образовательного</a:t>
            </a: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852936"/>
            <a:ext cx="131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342900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Ученики с ОВЗ</a:t>
            </a: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без ОВЗ</a:t>
            </a:r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3429000"/>
            <a:ext cx="170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Родители детей с ОВЗ</a:t>
            </a: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без ОВЗ</a:t>
            </a:r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4581128"/>
            <a:ext cx="177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Учителя, работающие </a:t>
            </a: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не работающие</a:t>
            </a: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детьми с ОВЗ</a:t>
            </a:r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4725144"/>
            <a:ext cx="90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Партнёры</a:t>
            </a:r>
            <a:endParaRPr lang="ru-RU" sz="1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484784"/>
            <a:ext cx="1234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1484784"/>
            <a:ext cx="1340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76672"/>
            <a:ext cx="8640960" cy="36004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27584" y="1052736"/>
            <a:ext cx="0" cy="36004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244408" y="1052736"/>
            <a:ext cx="0" cy="36004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707904" y="3645024"/>
            <a:ext cx="1562472" cy="792088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635896" y="2780928"/>
            <a:ext cx="1728192" cy="576064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436096" y="3284984"/>
            <a:ext cx="1872208" cy="720080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63688" y="3284984"/>
            <a:ext cx="1813992" cy="720080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11760" y="4437112"/>
            <a:ext cx="1850504" cy="864096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716016" y="4437112"/>
            <a:ext cx="1800200" cy="842392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355976" y="836712"/>
            <a:ext cx="0" cy="21602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3" idx="4"/>
            <a:endCxn id="31" idx="0"/>
          </p:cNvCxnSpPr>
          <p:nvPr/>
        </p:nvCxnSpPr>
        <p:spPr>
          <a:xfrm flipH="1">
            <a:off x="4489140" y="3356992"/>
            <a:ext cx="10852" cy="28803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076056" y="2636912"/>
            <a:ext cx="1368152" cy="108012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2483768" y="2636912"/>
            <a:ext cx="1440160" cy="108012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5301208"/>
            <a:ext cx="122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>
            <a:stCxn id="31" idx="4"/>
          </p:cNvCxnSpPr>
          <p:nvPr/>
        </p:nvCxnSpPr>
        <p:spPr>
          <a:xfrm>
            <a:off x="4489140" y="4437112"/>
            <a:ext cx="10852" cy="72008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5292080" y="3861048"/>
            <a:ext cx="360040" cy="18002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31" idx="2"/>
          </p:cNvCxnSpPr>
          <p:nvPr/>
        </p:nvCxnSpPr>
        <p:spPr>
          <a:xfrm flipH="1" flipV="1">
            <a:off x="3275856" y="3933056"/>
            <a:ext cx="432048" cy="10801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31" idx="5"/>
          </p:cNvCxnSpPr>
          <p:nvPr/>
        </p:nvCxnSpPr>
        <p:spPr>
          <a:xfrm>
            <a:off x="5041557" y="4321113"/>
            <a:ext cx="106507" cy="18800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31" idx="3"/>
          </p:cNvCxnSpPr>
          <p:nvPr/>
        </p:nvCxnSpPr>
        <p:spPr>
          <a:xfrm flipH="1">
            <a:off x="3851920" y="4321113"/>
            <a:ext cx="84803" cy="18800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452320" y="3598277"/>
            <a:ext cx="1691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Инновационный продукт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596336" y="2564904"/>
            <a:ext cx="1368152" cy="2592288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8244408" y="1916832"/>
            <a:ext cx="0" cy="50405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220072" y="4149080"/>
            <a:ext cx="2304256" cy="43204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3055169"/>
            <a:ext cx="144016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организационно-педагогические условия;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-информационно-образовательная среда школы;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ресурсы.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79512" y="2708920"/>
            <a:ext cx="1440160" cy="252028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 стрелкой 97"/>
          <p:cNvCxnSpPr/>
          <p:nvPr/>
        </p:nvCxnSpPr>
        <p:spPr>
          <a:xfrm flipH="1">
            <a:off x="1691680" y="4149080"/>
            <a:ext cx="1944216" cy="64807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827584" y="1988840"/>
            <a:ext cx="0" cy="50405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56" idx="1"/>
          </p:cNvCxnSpPr>
          <p:nvPr/>
        </p:nvCxnSpPr>
        <p:spPr>
          <a:xfrm>
            <a:off x="1619672" y="5085184"/>
            <a:ext cx="2304256" cy="3853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Таблица 105"/>
          <p:cNvGraphicFramePr>
            <a:graphicFrameLocks noGrp="1"/>
          </p:cNvGraphicFramePr>
          <p:nvPr/>
        </p:nvGraphicFramePr>
        <p:xfrm>
          <a:off x="251520" y="5661248"/>
          <a:ext cx="8568953" cy="1064511"/>
        </p:xfrm>
        <a:graphic>
          <a:graphicData uri="http://schemas.openxmlformats.org/drawingml/2006/table">
            <a:tbl>
              <a:tblPr/>
              <a:tblGrid>
                <a:gridCol w="1584176"/>
                <a:gridCol w="1368152"/>
                <a:gridCol w="2088232"/>
                <a:gridCol w="1872208"/>
                <a:gridCol w="1656185"/>
              </a:tblGrid>
              <a:tr h="881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Мониторинг образовательного </a:t>
                      </a:r>
                      <a:endParaRPr lang="ru-RU" sz="1200" b="1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процесса 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20" marR="4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Мониторинг здоровья и безопасности школьников 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20" marR="4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Мониторинг </a:t>
                      </a:r>
                      <a:endParaRPr lang="ru-RU" sz="1200" b="1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научно-методического </a:t>
                      </a: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сопровождения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20" marR="4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Мониторинг профессионального </a:t>
                      </a:r>
                      <a:endParaRPr lang="ru-RU" sz="1200" b="1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развития учителей</a:t>
                      </a:r>
                      <a:endParaRPr lang="ru-RU" sz="12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120" marR="4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Мониторинг образовательной среды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120" marR="4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0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F243E"/>
                          </a:solidFill>
                          <a:latin typeface="Times New Roman"/>
                          <a:ea typeface="Times New Roman"/>
                        </a:rPr>
                        <a:t>Мониторинг  образовательной  деятельности  обучающихся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120" marR="4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8" name="Прямая со стрелкой 107"/>
          <p:cNvCxnSpPr/>
          <p:nvPr/>
        </p:nvCxnSpPr>
        <p:spPr>
          <a:xfrm flipV="1">
            <a:off x="5148064" y="5013176"/>
            <a:ext cx="2448272" cy="43204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332656"/>
            <a:ext cx="46363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План  реализации  Проекта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«Электронная  школа»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899592" y="1934835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реализации Проекта школой частично представлен в Программе</a:t>
            </a: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информатизации. Он 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соответствует 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достижению 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</a:t>
            </a: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решению поставленных Проектом модернизации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региональной системы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общего 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 задач.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Системность и временная последовательность выполнения мероприятий  плана  реализации  Проекта  представлены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Приложении.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24191" cy="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2419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0"/>
            <a:ext cx="73448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работы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претендента  на  участие  в  адресной  программе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ГБОУ СОШ № 593  Невского  района  Санкт-Петербурга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907704" y="836712"/>
            <a:ext cx="5328592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выполненных работах  по аналогичной тематике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9" y="1412775"/>
          <a:ext cx="8496943" cy="5147673"/>
        </p:xfrm>
        <a:graphic>
          <a:graphicData uri="http://schemas.openxmlformats.org/drawingml/2006/table">
            <a:tbl>
              <a:tblPr/>
              <a:tblGrid>
                <a:gridCol w="988263"/>
                <a:gridCol w="2747462"/>
                <a:gridCol w="2050986"/>
                <a:gridCol w="2710232"/>
              </a:tblGrid>
              <a:tr h="554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</a:t>
                      </a:r>
                    </a:p>
                  </a:txBody>
                  <a:tcPr marL="50077" marR="50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заказчика </a:t>
                      </a:r>
                    </a:p>
                  </a:txBody>
                  <a:tcPr marL="50077" marR="50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  <a:endParaRPr lang="ru-RU" sz="1200" b="1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краткое описание работ</a:t>
                      </a:r>
                    </a:p>
                  </a:txBody>
                  <a:tcPr marL="50077" marR="50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Реализованные результаты </a:t>
                      </a:r>
                    </a:p>
                  </a:txBody>
                  <a:tcPr marL="50077" marR="50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2009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настоящее</a:t>
                      </a:r>
                      <a:endParaRPr lang="ru-RU" sz="1200" b="0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2013г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договору)</a:t>
                      </a: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Грызлова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Людмила Николаевна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зав. Государственным дошкольным образовательным учреждением «Центр развития ребенка детский сад №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осуществлением физического и психологического развития, коррекции и оздоровления всех воспитанников» Невского района Санкт-Петербурга </a:t>
                      </a:r>
                      <a:b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Адрес: 193232, СПб,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пр.Большевиков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дом 31, корпус 2, литера А, </a:t>
                      </a:r>
                      <a:endParaRPr lang="ru-RU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телефон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585-98-97,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http://alenka-gdou5.ru/</a:t>
                      </a:r>
                      <a:endParaRPr lang="ru-RU" sz="1200" b="0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Исследование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тему: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«Эффективная модель инклюзивного образования </a:t>
                      </a:r>
                      <a:endParaRPr lang="ru-RU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условиях преемственности» в условиях совместной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 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(договор о сотрудничестве).</a:t>
                      </a: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принципов преемственности и сотрудничества при открытии первого инклюзивного класса для детей с нарушениями опорно-двигательного аппарата (ДЦП), пакет методических рекомендаций. </a:t>
                      </a: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01.09.2008 -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настоящее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  <a:endParaRPr lang="ru-RU" sz="1200" b="0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 b="0" i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Ольшанская </a:t>
                      </a:r>
                      <a:r>
                        <a:rPr lang="ru-RU" sz="1200" b="0" i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Валерия Борисовна, Председатель</a:t>
                      </a:r>
                      <a:r>
                        <a:rPr lang="ru-RU" sz="1200" b="0" i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СПб  Ассоциации </a:t>
                      </a:r>
                      <a:r>
                        <a:rPr lang="ru-RU" sz="1200" b="0" i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 </a:t>
                      </a:r>
                      <a:r>
                        <a:rPr lang="ru-RU" sz="1200" b="0" i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Детей-Инвалидов по Слуху </a:t>
                      </a:r>
                      <a:r>
                        <a:rPr lang="ru-RU" sz="1200" b="0" i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i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«СПб АРДИС» </a:t>
                      </a:r>
                      <a:r>
                        <a:rPr lang="ru-RU" sz="1200" b="0" i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Региональной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общественной организации инвалидов «Перспектива»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Санкт-Петербург, 192284, </a:t>
                      </a:r>
                      <a:endParaRPr lang="ru-RU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dirty="0" err="1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Купчинская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11-2-99,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261-39-61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Email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sng" dirty="0" err="1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spbardis@mail.ru</a:t>
                      </a:r>
                      <a:endParaRPr lang="ru-RU" sz="1200" b="0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психолого-педагогического, социального и юридического сопровождения родителей детей инклюзивного класса.</a:t>
                      </a: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Материалы 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психолого-педагогическому</a:t>
                      </a:r>
                      <a:r>
                        <a:rPr lang="ru-RU" sz="1200" b="0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социальному и юридическому сопровождению родителей детей инклюзивного класса.</a:t>
                      </a:r>
                    </a:p>
                  </a:txBody>
                  <a:tcPr marL="50077" marR="50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04664"/>
          <a:ext cx="8352927" cy="5930154"/>
        </p:xfrm>
        <a:graphic>
          <a:graphicData uri="http://schemas.openxmlformats.org/drawingml/2006/table">
            <a:tbl>
              <a:tblPr/>
              <a:tblGrid>
                <a:gridCol w="1082786"/>
                <a:gridCol w="2589621"/>
                <a:gridCol w="2016224"/>
                <a:gridCol w="2664296"/>
              </a:tblGrid>
              <a:tr h="285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настоящее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Яковлева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Наталья Николаевна,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зав. кафедрой специальной (коррекционной) педагогики </a:t>
                      </a:r>
                      <a:r>
                        <a:rPr lang="ru-RU" sz="1200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СПбАППО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</a:t>
                      </a:r>
                      <a:r>
                        <a:rPr lang="de-DE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(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факс</a:t>
                      </a:r>
                      <a:r>
                        <a:rPr lang="de-DE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de-DE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713-34-32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de-DE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de-DE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</a:t>
                      </a:r>
                      <a:r>
                        <a:rPr lang="de-DE" sz="1200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de-DE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de-DE" sz="1200" u="sng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spec.edu@spbappo.com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Инновационный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«Окно в большой мир» </a:t>
                      </a: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рамках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направления «Современная образовательная инфраструктура, развитие инклюзивного образования» Национальной образовательной инициативы «НАША НОВАЯ ШКОЛА» (участие в конкурсе образовательных учреждений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ПНПО  2010г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.). </a:t>
                      </a: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комплексной системы психолого-педагогического сопровождения, социальной коммуникации и инфраструктуры для эффективного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функционирования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развития инклюзивного образования </a:t>
                      </a: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базе одного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образовательного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учреждения в условиях социального партнерства и взаимодействия с семьями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учащихся.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г.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настоящее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Спиридонова </a:t>
                      </a:r>
                      <a:r>
                        <a:rPr lang="ru-RU" sz="1200" dirty="0" err="1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Надия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Габдуловна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начальник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отдела образования  Невского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Санкт-Петербурга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Опытно-экспериментальная площадка Невского района Санкт-Петербурга. Работа в составе кластера «Здоровье школьника».</a:t>
                      </a: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«Эффективная модель инклюзивного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условиях общеобразовательной школы», обучение инклюзивного класса.</a:t>
                      </a:r>
                      <a:endParaRPr lang="ru-RU" sz="1200" dirty="0">
                        <a:solidFill>
                          <a:srgbClr val="8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Создана система инклюзивного образования в школе. </a:t>
                      </a: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конкурсе «За нравственный подвиг учителя». </a:t>
                      </a: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международных конференциях, Санкт-Петербургском образовательном форуме.</a:t>
                      </a: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 2012г.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Комитет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образованию </a:t>
                      </a: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Санкт-Петербурга.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Городская опытно-экспериментальная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площадка.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«Эффективная модель инклюзивного образования </a:t>
                      </a: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условиях общеобразовательной школы», обучение инклюзивного класса.</a:t>
                      </a:r>
                      <a:endParaRPr lang="ru-RU" sz="1200" dirty="0">
                        <a:solidFill>
                          <a:srgbClr val="8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Продолжает 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развиваться система инклюзивного образования и его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информатизация.</a:t>
                      </a:r>
                      <a:endParaRPr lang="ru-RU" sz="12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84" marR="31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Елена\Desktop\Картинки ИКТ\926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8372" name="Picture 4" descr="C:\Users\Елена\Desktop\Картинки ИКТ\computers_internet_browser_022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484784"/>
            <a:ext cx="6415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Наступит  утро  непременно.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060848"/>
            <a:ext cx="528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Огнями  ярко  неизменно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636912"/>
            <a:ext cx="615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Засветит  солнце  в  небесах.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212976"/>
            <a:ext cx="718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Пусть  радость, счастье  и  удача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789040"/>
            <a:ext cx="7289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Мелькнёт  лучом  в  твоих  глазах.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4869160"/>
            <a:ext cx="618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Коллектив  единомышленников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5445224"/>
            <a:ext cx="1473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593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60648"/>
            <a:ext cx="5285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Инновационная  идея  Проекта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908720"/>
            <a:ext cx="778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Статус  школы - школа  с  углублённым  изучением  английского  языка.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954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руговая стрелка 6"/>
          <p:cNvSpPr/>
          <p:nvPr/>
        </p:nvSpPr>
        <p:spPr>
          <a:xfrm rot="234205">
            <a:off x="3171408" y="3568206"/>
            <a:ext cx="2016224" cy="1231184"/>
          </a:xfrm>
          <a:prstGeom prst="circular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1916832"/>
            <a:ext cx="224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Школу  отличает</a:t>
            </a:r>
            <a:endParaRPr lang="ru-RU" sz="2000" b="1" i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2276872"/>
            <a:ext cx="56425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Эффективная  работа  в  условиях  новых  ФГОС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Реализация  модели  инклюзивного 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Высокое  качество  образовательных  услуг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Финансовая  самостоятельность</a:t>
            </a: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234205">
            <a:off x="3188079" y="1336042"/>
            <a:ext cx="2016224" cy="1159343"/>
          </a:xfrm>
          <a:prstGeom prst="circular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149566"/>
            <a:ext cx="85689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Для  оптимизации  образовательного  процесса  и  повышения  качества  образования в  2011г.  разработана  и  внедряется  школьная  программа  информатизации, включающая  целевые  проекты,  призванные   обеспечить:</a:t>
            </a:r>
          </a:p>
          <a:p>
            <a:pPr algn="just"/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переход  на  ФГОС  нового  поколения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развитие  образовательной  среды  школы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информационное  сопровождение (информатизация  инклюзивного 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образования)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244391" cy="2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661248"/>
            <a:ext cx="244391" cy="2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021288"/>
            <a:ext cx="244391" cy="2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 flipH="1">
            <a:off x="3275856" y="2564904"/>
            <a:ext cx="216024" cy="1368152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707904" y="2564904"/>
            <a:ext cx="2088232" cy="13681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11760" y="3212976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ЭЛЕКТРОННАЯ  ШКОЛА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8864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Программа  развития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«Разработка  и  реализация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модели  эффективного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образовательного  пространства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  условиях  инновационного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развития  школы»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5373216"/>
            <a:ext cx="321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Образовательная  программа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196752"/>
            <a:ext cx="3194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«Инновационная  программа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информатизации  школы»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67744" y="2204864"/>
            <a:ext cx="4680520" cy="2592288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188640"/>
            <a:ext cx="3672408" cy="1800200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2080" y="1124744"/>
            <a:ext cx="3240360" cy="842392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5229200"/>
            <a:ext cx="3312368" cy="720080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Елена\Desktop\Картинки ИКТ\hello-world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792088" cy="594066"/>
          </a:xfrm>
          <a:prstGeom prst="rect">
            <a:avLst/>
          </a:prstGeom>
          <a:noFill/>
        </p:spPr>
      </p:pic>
      <p:pic>
        <p:nvPicPr>
          <p:cNvPr id="20" name="Picture 2" descr="C:\Users\Елена\Desktop\Картинки ИКТ\hello-world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16832"/>
            <a:ext cx="792088" cy="594066"/>
          </a:xfrm>
          <a:prstGeom prst="rect">
            <a:avLst/>
          </a:prstGeom>
          <a:noFill/>
        </p:spPr>
      </p:pic>
      <p:pic>
        <p:nvPicPr>
          <p:cNvPr id="21" name="Picture 2" descr="C:\Users\Елена\Desktop\Картинки ИКТ\hello-world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653136"/>
            <a:ext cx="792088" cy="594066"/>
          </a:xfrm>
          <a:prstGeom prst="rect">
            <a:avLst/>
          </a:prstGeom>
          <a:noFill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05064"/>
            <a:ext cx="397317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3419872" y="4365104"/>
            <a:ext cx="792088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19872" y="4005064"/>
            <a:ext cx="238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260648"/>
            <a:ext cx="519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Электронная  школа - это:</a:t>
            </a:r>
            <a:endParaRPr lang="ru-RU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825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эффективное  сотрудничество  обучающегося  и  учителя  в  информационно-</a:t>
            </a:r>
          </a:p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образовательной  среде  школы;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00808"/>
            <a:ext cx="813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эффективный  образовательный  процесс  с  использованием  возможностей </a:t>
            </a:r>
          </a:p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информатизации;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348880"/>
            <a:ext cx="767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эффективное  управление  на  основе  электронного  документооборота </a:t>
            </a:r>
          </a:p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 работы  с  базами  данных;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670" y="3068960"/>
            <a:ext cx="841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эффективная инновационная деятельность школы и сетевое взаимодействие;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501008"/>
            <a:ext cx="813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эффективная  работа  по  сохранению  здоровья  ребёнка  и  обеспечению  его </a:t>
            </a:r>
          </a:p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безопасности  в  открытой  информационной  среде;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149080"/>
            <a:ext cx="770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эффективное  развитие  школьника, его  творчество  и  самореализация.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24191" cy="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24191" cy="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24191" cy="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24191" cy="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424191" cy="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24191" cy="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83568" y="501317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Если средства информатизации, информационные ресурсы и технологии позволяют добиться более высокого результата в более сжатые сроки и с наименьшими усилиями, мы создали     ЭФФЕКТИВНУЮ  ШКОЛУ.</a:t>
            </a:r>
            <a:endParaRPr 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16632"/>
            <a:ext cx="1115169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Эффективная  школа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в   информационном  поле                                     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04664"/>
            <a:ext cx="155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работает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79912" y="908720"/>
            <a:ext cx="1440160" cy="0"/>
          </a:xfrm>
          <a:prstGeom prst="straightConnector1">
            <a:avLst/>
          </a:prstGeom>
          <a:ln w="25400">
            <a:solidFill>
              <a:srgbClr val="FF99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484784"/>
            <a:ext cx="80933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 богатейший  ресурс  образования, это  средство, результат</a:t>
            </a:r>
          </a:p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образования.  Мы  используем  этот  ресурс.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20" y="2204864"/>
            <a:ext cx="890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это  фактор  стресса  для  школьника  и  учителя. Мы  снимаем  стресс.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794" y="2636912"/>
            <a:ext cx="890981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это  пространство  общения.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Надо  уметь  общаться  в  информационном  поле, надо  уметь  делать  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это  без опасности  для  себя.  Мы  решаем  проблемы  обеспечения   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детской  безопасности  в  сети.  Мы  решаем  психологические 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проблемы  информатизации.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149080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это, зачастую, единственное  окно  в  мир  для  школьников  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с  ограниченными  возможностями.  Созданная  система  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инклюзивного  образования  работает  в  системе  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информационного  сопровождения.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Картинки ИКТ\a70177980fff0c851612f7cb2f537c5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13176"/>
            <a:ext cx="219075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Нормативная  база  Проекта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124744"/>
            <a:ext cx="82809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 социально-экономического  развития  России  до  2020  года.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программа «Образование и развитие инновационной экономики: внедрение  современной  модели  образования  в  2009-2012  годы».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«Российское образование - 2020», принятая 13.09.2007 года на Совете по реализации  приоритетных  национальных  проектов  в  Белгороде.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Национальная образовательная стратегия «Наша новая школа» (Послание Президента  Федеральному  Собранию  Российской  Федерации  5 ноября 2008г.).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нового поколения (ФГОС).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 духовно-нравственного развития и воспитания личности гражданина России.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Гигиенические требования к условиям обучения школьников в современных образовательных  учреждениях  различного  вида (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2.4.2.2821-10).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системы образования Санкт-Петербурга 2011-2020гг. «Петербургская  школа  2020».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 развития  системы  образования  Невского района Санкт-Петербурга.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2824</Words>
  <Application>Microsoft Office PowerPoint</Application>
  <PresentationFormat>Экран (4:3)</PresentationFormat>
  <Paragraphs>494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УВР</cp:lastModifiedBy>
  <cp:revision>279</cp:revision>
  <dcterms:created xsi:type="dcterms:W3CDTF">2012-02-09T07:10:29Z</dcterms:created>
  <dcterms:modified xsi:type="dcterms:W3CDTF">2012-02-14T05:42:00Z</dcterms:modified>
</cp:coreProperties>
</file>